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lihOzturk:Documents:yay&#305;ny&#305;l&#30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lihOzturk:Documents:yay&#305;nt&#252;r&#25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Sheet1!$B$53</c:f>
              <c:strCache>
                <c:ptCount val="1"/>
                <c:pt idx="0">
                  <c:v>Yayın Sayısı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800"/>
                </a:pPr>
                <a:endParaRPr lang="tr-TR"/>
              </a:p>
            </c:txPr>
            <c:showVal val="1"/>
          </c:dLbls>
          <c:cat>
            <c:numRef>
              <c:f>Sheet1!$A$54:$A$88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Sheet1!$B$54:$B$88</c:f>
              <c:numCache>
                <c:formatCode>General</c:formatCode>
                <c:ptCount val="35"/>
                <c:pt idx="0">
                  <c:v>564</c:v>
                </c:pt>
                <c:pt idx="1">
                  <c:v>540</c:v>
                </c:pt>
                <c:pt idx="2">
                  <c:v>492</c:v>
                </c:pt>
                <c:pt idx="3">
                  <c:v>553</c:v>
                </c:pt>
                <c:pt idx="4">
                  <c:v>574</c:v>
                </c:pt>
                <c:pt idx="5">
                  <c:v>469</c:v>
                </c:pt>
                <c:pt idx="6">
                  <c:v>514</c:v>
                </c:pt>
                <c:pt idx="7">
                  <c:v>455</c:v>
                </c:pt>
                <c:pt idx="8">
                  <c:v>479</c:v>
                </c:pt>
                <c:pt idx="9">
                  <c:v>534</c:v>
                </c:pt>
                <c:pt idx="10">
                  <c:v>885</c:v>
                </c:pt>
                <c:pt idx="11">
                  <c:v>479</c:v>
                </c:pt>
                <c:pt idx="12">
                  <c:v>531</c:v>
                </c:pt>
                <c:pt idx="13">
                  <c:v>565</c:v>
                </c:pt>
                <c:pt idx="14">
                  <c:v>544</c:v>
                </c:pt>
                <c:pt idx="15">
                  <c:v>586</c:v>
                </c:pt>
                <c:pt idx="16">
                  <c:v>555</c:v>
                </c:pt>
                <c:pt idx="17">
                  <c:v>674</c:v>
                </c:pt>
                <c:pt idx="18">
                  <c:v>444</c:v>
                </c:pt>
                <c:pt idx="19">
                  <c:v>438</c:v>
                </c:pt>
                <c:pt idx="20">
                  <c:v>504</c:v>
                </c:pt>
                <c:pt idx="21">
                  <c:v>362</c:v>
                </c:pt>
                <c:pt idx="22">
                  <c:v>341</c:v>
                </c:pt>
                <c:pt idx="23">
                  <c:v>393</c:v>
                </c:pt>
                <c:pt idx="24">
                  <c:v>369</c:v>
                </c:pt>
                <c:pt idx="25">
                  <c:v>354</c:v>
                </c:pt>
                <c:pt idx="26">
                  <c:v>370</c:v>
                </c:pt>
                <c:pt idx="27">
                  <c:v>423</c:v>
                </c:pt>
                <c:pt idx="28">
                  <c:v>446</c:v>
                </c:pt>
                <c:pt idx="29">
                  <c:v>447</c:v>
                </c:pt>
                <c:pt idx="30">
                  <c:v>463</c:v>
                </c:pt>
                <c:pt idx="31">
                  <c:v>531</c:v>
                </c:pt>
                <c:pt idx="32">
                  <c:v>517</c:v>
                </c:pt>
                <c:pt idx="33">
                  <c:v>455</c:v>
                </c:pt>
                <c:pt idx="34">
                  <c:v>413</c:v>
                </c:pt>
              </c:numCache>
            </c:numRef>
          </c:val>
        </c:ser>
        <c:dLbls>
          <c:showVal val="1"/>
        </c:dLbls>
        <c:overlap val="-25"/>
        <c:axId val="57289728"/>
        <c:axId val="57295616"/>
      </c:barChart>
      <c:catAx>
        <c:axId val="572897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 sz="800"/>
            </a:pPr>
            <a:endParaRPr lang="tr-TR"/>
          </a:p>
        </c:txPr>
        <c:crossAx val="57295616"/>
        <c:crosses val="autoZero"/>
        <c:auto val="1"/>
        <c:lblAlgn val="ctr"/>
        <c:lblOffset val="100"/>
      </c:catAx>
      <c:valAx>
        <c:axId val="57295616"/>
        <c:scaling>
          <c:orientation val="minMax"/>
        </c:scaling>
        <c:delete val="1"/>
        <c:axPos val="l"/>
        <c:numFmt formatCode="General" sourceLinked="1"/>
        <c:tickLblPos val="nextTo"/>
        <c:crossAx val="5728972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style val="18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tr-TR"/>
              </a:p>
            </c:txPr>
            <c:showVal val="1"/>
          </c:dLbls>
          <c:cat>
            <c:strRef>
              <c:f>Sheet1!$A$3:$A$13</c:f>
              <c:strCache>
                <c:ptCount val="11"/>
                <c:pt idx="0">
                  <c:v>MAKALE</c:v>
                </c:pt>
                <c:pt idx="1">
                  <c:v>KİTAP İNCELEMESİ</c:v>
                </c:pt>
                <c:pt idx="2">
                  <c:v>BİLDİRİ</c:v>
                </c:pt>
                <c:pt idx="3">
                  <c:v>MEKTUP</c:v>
                </c:pt>
                <c:pt idx="4">
                  <c:v>EDİTORYAL MALZEME</c:v>
                </c:pt>
                <c:pt idx="5">
                  <c:v>İNCELEME</c:v>
                </c:pt>
                <c:pt idx="6">
                  <c:v>KONFERANS ÖZETİ</c:v>
                </c:pt>
                <c:pt idx="7">
                  <c:v>HABER</c:v>
                </c:pt>
                <c:pt idx="8">
                  <c:v>NOT</c:v>
                </c:pt>
                <c:pt idx="9">
                  <c:v>BİYOGRAFİ</c:v>
                </c:pt>
                <c:pt idx="10">
                  <c:v>TARTIŞMA</c:v>
                </c:pt>
              </c:strCache>
            </c:str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7906</c:v>
                </c:pt>
                <c:pt idx="1">
                  <c:v>4402</c:v>
                </c:pt>
                <c:pt idx="2">
                  <c:v>1924</c:v>
                </c:pt>
                <c:pt idx="3">
                  <c:v>1324</c:v>
                </c:pt>
                <c:pt idx="4">
                  <c:v>1322</c:v>
                </c:pt>
                <c:pt idx="5">
                  <c:v>262</c:v>
                </c:pt>
                <c:pt idx="6">
                  <c:v>229</c:v>
                </c:pt>
                <c:pt idx="7">
                  <c:v>106</c:v>
                </c:pt>
                <c:pt idx="8">
                  <c:v>69</c:v>
                </c:pt>
                <c:pt idx="9">
                  <c:v>30</c:v>
                </c:pt>
                <c:pt idx="10">
                  <c:v>28</c:v>
                </c:pt>
              </c:numCache>
            </c:numRef>
          </c:val>
        </c:ser>
        <c:axId val="57320960"/>
        <c:axId val="57322496"/>
      </c:barChart>
      <c:catAx>
        <c:axId val="573209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800">
                <a:latin typeface="Times New Roman" pitchFamily="18" charset="0"/>
                <a:cs typeface="Times New Roman" pitchFamily="18" charset="0"/>
              </a:defRPr>
            </a:pPr>
            <a:endParaRPr lang="tr-TR"/>
          </a:p>
        </c:txPr>
        <c:crossAx val="57322496"/>
        <c:crosses val="autoZero"/>
        <c:auto val="1"/>
        <c:lblAlgn val="ctr"/>
        <c:lblOffset val="100"/>
      </c:catAx>
      <c:valAx>
        <c:axId val="57322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sz="800">
                <a:latin typeface="Times New Roman" pitchFamily="18" charset="0"/>
                <a:cs typeface="Times New Roman" pitchFamily="18" charset="0"/>
              </a:defRPr>
            </a:pPr>
            <a:endParaRPr lang="tr-TR"/>
          </a:p>
        </c:txPr>
        <c:crossAx val="5732096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plotArea>
      <c:layout/>
      <c:lineChart>
        <c:grouping val="standard"/>
        <c:ser>
          <c:idx val="0"/>
          <c:order val="0"/>
          <c:tx>
            <c:strRef>
              <c:f>Sayfa1!$B$1</c:f>
              <c:strCache>
                <c:ptCount val="1"/>
                <c:pt idx="0">
                  <c:v>Yayın Sayısı</c:v>
                </c:pt>
              </c:strCache>
            </c:strRef>
          </c:tx>
          <c:dLbls>
            <c:showVal val="1"/>
          </c:dLbls>
          <c:cat>
            <c:numRef>
              <c:f>Sayfa1!$A$2:$A$36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Sayfa1!$B$2:$B$36</c:f>
              <c:numCache>
                <c:formatCode>General</c:formatCode>
                <c:ptCount val="3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2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3</c:v>
                </c:pt>
                <c:pt idx="30">
                  <c:v>4</c:v>
                </c:pt>
                <c:pt idx="31">
                  <c:v>2</c:v>
                </c:pt>
                <c:pt idx="32">
                  <c:v>3</c:v>
                </c:pt>
                <c:pt idx="33">
                  <c:v>1</c:v>
                </c:pt>
                <c:pt idx="34">
                  <c:v>4</c:v>
                </c:pt>
              </c:numCache>
            </c:numRef>
          </c:val>
        </c:ser>
        <c:marker val="1"/>
        <c:axId val="44597248"/>
        <c:axId val="44598784"/>
      </c:lineChart>
      <c:catAx>
        <c:axId val="44597248"/>
        <c:scaling>
          <c:orientation val="minMax"/>
        </c:scaling>
        <c:axPos val="b"/>
        <c:numFmt formatCode="General" sourceLinked="1"/>
        <c:tickLblPos val="nextTo"/>
        <c:crossAx val="44598784"/>
        <c:crosses val="autoZero"/>
        <c:auto val="1"/>
        <c:lblAlgn val="ctr"/>
        <c:lblOffset val="100"/>
      </c:catAx>
      <c:valAx>
        <c:axId val="44598784"/>
        <c:scaling>
          <c:orientation val="minMax"/>
          <c:max val="5"/>
        </c:scaling>
        <c:axPos val="l"/>
        <c:majorGridlines/>
        <c:numFmt formatCode="General" sourceLinked="1"/>
        <c:tickLblPos val="nextTo"/>
        <c:crossAx val="44597248"/>
        <c:crosses val="autoZero"/>
        <c:crossBetween val="between"/>
        <c:majorUnit val="1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96CD6D-FAA1-4EE2-8C95-AB008A73B3F6}" type="datetimeFigureOut">
              <a:rPr lang="tr-TR" smtClean="0"/>
              <a:pPr/>
              <a:t>08.09.2015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FD8474-8757-422B-90AC-BC7AF65FF19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81000" y="1014402"/>
            <a:ext cx="8458200" cy="1914532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</a:pPr>
            <a:r>
              <a:rPr lang="tr-TR" sz="2800" b="1" dirty="0" smtClean="0">
                <a:latin typeface="Arial Black" pitchFamily="34" charset="0"/>
              </a:rPr>
              <a:t>Kamu Politikası Disiplinindeki Dönüşümü </a:t>
            </a:r>
            <a:r>
              <a:rPr lang="tr-TR" sz="2800" b="1" dirty="0" err="1" smtClean="0">
                <a:latin typeface="Arial Black" pitchFamily="34" charset="0"/>
              </a:rPr>
              <a:t>Bibliyometrik</a:t>
            </a:r>
            <a:r>
              <a:rPr lang="tr-TR" sz="2800" b="1" dirty="0" smtClean="0">
                <a:latin typeface="Arial Black" pitchFamily="34" charset="0"/>
              </a:rPr>
              <a:t> Analiz Yöntemiyle Anlamak Mümkün mü?</a:t>
            </a:r>
            <a:endParaRPr lang="tr-TR" sz="2800" b="1" dirty="0">
              <a:latin typeface="Arial Black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000100" y="3786190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err="1" smtClean="0"/>
              <a:t>Doç.Dr</a:t>
            </a:r>
            <a:r>
              <a:rPr lang="tr-TR" b="1" dirty="0" smtClean="0"/>
              <a:t>. Akif TABAK</a:t>
            </a:r>
          </a:p>
          <a:p>
            <a:pPr algn="ctr"/>
            <a:r>
              <a:rPr lang="tr-TR" b="1" dirty="0" smtClean="0"/>
              <a:t>Yrd.</a:t>
            </a:r>
            <a:r>
              <a:rPr lang="tr-TR" b="1" dirty="0" err="1" smtClean="0"/>
              <a:t>Doç.Dr</a:t>
            </a:r>
            <a:r>
              <a:rPr lang="tr-TR" b="1" dirty="0" smtClean="0"/>
              <a:t>. Ahmet BARBAK</a:t>
            </a:r>
          </a:p>
          <a:p>
            <a:pPr algn="ctr"/>
            <a:r>
              <a:rPr lang="tr-TR" b="1" dirty="0" smtClean="0"/>
              <a:t>Talih ÖZTÜRK</a:t>
            </a:r>
          </a:p>
          <a:p>
            <a:pPr algn="ctr"/>
            <a:endParaRPr lang="tr-TR" b="1" dirty="0"/>
          </a:p>
          <a:p>
            <a:pPr algn="ctr"/>
            <a:r>
              <a:rPr lang="tr-TR" b="1" dirty="0" smtClean="0"/>
              <a:t>İzmir Katip Çelebi Üniversitesi</a:t>
            </a:r>
          </a:p>
          <a:p>
            <a:pPr algn="ctr"/>
            <a:r>
              <a:rPr lang="tr-TR" b="1" dirty="0" smtClean="0"/>
              <a:t>Siyaset Bilimi ve Kamu Yönetimi Bölümü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42910" y="-24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1991-2014 Evrim Haritası</a:t>
            </a:r>
            <a:endParaRPr lang="tr-TR" sz="3200" b="1" dirty="0"/>
          </a:p>
        </p:txBody>
      </p:sp>
      <p:pic>
        <p:nvPicPr>
          <p:cNvPr id="4" name="3 Resi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572428" cy="635795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857224" y="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Politika Çalışmaları Temasının İlişkili Olduğu Alt Temalar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0" y="547710"/>
          <a:ext cx="9144000" cy="6096000"/>
        </p:xfrm>
        <a:graphic>
          <a:graphicData uri="http://schemas.openxmlformats.org/drawingml/2006/table">
            <a:tbl>
              <a:tblPr/>
              <a:tblGrid>
                <a:gridCol w="1671114"/>
                <a:gridCol w="3795359"/>
                <a:gridCol w="3677527"/>
              </a:tblGrid>
              <a:tr h="2608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Tema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35" marR="36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İlişkili Olduğu Alt Temalar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(2001-2010)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35" marR="36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İlişkili Olduğu Alt Temalar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(2011-2014)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35" marR="36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5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Politika Çalışmaları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35" marR="36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*Politika uygulama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*Politika kabulü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*Politika yayılımı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*Politika dinamikleri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*Politika gündemi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*Advocacy-coalition framework (dava koalisyonu çerçevesi)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*Çatışma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*Kamuoyu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*Alt sistemler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*Devlet politikası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*Bilim politikası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*Çıkar grupları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*Bilgi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*Avustralya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>
                          <a:latin typeface="Times New Roman"/>
                          <a:ea typeface="Calibri"/>
                          <a:cs typeface="Times New Roman"/>
                        </a:rPr>
                        <a:t>--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35" marR="36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*Politika uygulama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*Politika yayılımı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tr-TR" sz="1600" dirty="0" err="1">
                          <a:latin typeface="Times New Roman"/>
                          <a:ea typeface="Calibri"/>
                          <a:cs typeface="Times New Roman"/>
                        </a:rPr>
                        <a:t>Advocacy</a:t>
                      </a: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tr-TR" sz="1600" dirty="0" err="1">
                          <a:latin typeface="Times New Roman"/>
                          <a:ea typeface="Calibri"/>
                          <a:cs typeface="Times New Roman"/>
                        </a:rPr>
                        <a:t>coalition</a:t>
                      </a: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 err="1">
                          <a:latin typeface="Times New Roman"/>
                          <a:ea typeface="Calibri"/>
                          <a:cs typeface="Times New Roman"/>
                        </a:rPr>
                        <a:t>framework</a:t>
                      </a: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 (dava koalisyonu çerçevesi)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*Çatışma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*Kamuoyu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*Alt sistemler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*İnançlar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*Koalisyonlar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*İklim değişimi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*Sosyal politika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*Ağlar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*Yönetim/hükümet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tr-TR" sz="1600" dirty="0" err="1">
                          <a:latin typeface="Times New Roman"/>
                          <a:ea typeface="Calibri"/>
                          <a:cs typeface="Times New Roman"/>
                        </a:rPr>
                        <a:t>İnovasyon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600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tr-TR" sz="1600" i="1" dirty="0" err="1">
                          <a:latin typeface="Times New Roman"/>
                          <a:ea typeface="Calibri"/>
                          <a:cs typeface="Times New Roman"/>
                        </a:rPr>
                        <a:t>Punctuated</a:t>
                      </a:r>
                      <a:r>
                        <a:rPr lang="tr-TR" sz="16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i="1" dirty="0" err="1">
                          <a:latin typeface="Times New Roman"/>
                          <a:ea typeface="Calibri"/>
                          <a:cs typeface="Times New Roman"/>
                        </a:rPr>
                        <a:t>Equilibrium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35" marR="36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" y="395096"/>
          <a:ext cx="9144000" cy="6612856"/>
        </p:xfrm>
        <a:graphic>
          <a:graphicData uri="http://schemas.openxmlformats.org/drawingml/2006/table">
            <a:tbl>
              <a:tblPr/>
              <a:tblGrid>
                <a:gridCol w="2063179"/>
                <a:gridCol w="7080821"/>
              </a:tblGrid>
              <a:tr h="531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 dirty="0">
                          <a:latin typeface="Times New Roman"/>
                          <a:ea typeface="Calibri"/>
                          <a:cs typeface="Times New Roman"/>
                        </a:rPr>
                        <a:t>Politika Çalışmaları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 b="1">
                          <a:latin typeface="Times New Roman"/>
                          <a:ea typeface="Calibri"/>
                          <a:cs typeface="Times New Roman"/>
                        </a:rPr>
                        <a:t>Politika uygulama</a:t>
                      </a: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tr-TR" sz="1100" b="1">
                          <a:latin typeface="Times New Roman"/>
                          <a:ea typeface="Calibri"/>
                          <a:cs typeface="Times New Roman"/>
                        </a:rPr>
                        <a:t>politika yayılımı</a:t>
                      </a: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tr-TR" sz="1100" b="1">
                          <a:latin typeface="Times New Roman"/>
                          <a:ea typeface="Calibri"/>
                          <a:cs typeface="Times New Roman"/>
                        </a:rPr>
                        <a:t>advocacy-coalition framework (dava koalisyonu çerçevesi)</a:t>
                      </a: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, çatışma, kamuoyu, alt sistemler, inançlar, koalisyonlar, iklim değişimi, sosyal politika, ağlar, yönetim/hükümet, inovasyon, </a:t>
                      </a:r>
                      <a:r>
                        <a:rPr lang="tr-TR" sz="1100" b="1">
                          <a:latin typeface="Times New Roman"/>
                          <a:ea typeface="Calibri"/>
                          <a:cs typeface="Times New Roman"/>
                        </a:rPr>
                        <a:t>punctuated equilibrium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Yönetişim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Neoliberalizm, depolitizasyon, işletmecilik, tartışma, ajanslar, topluluk, demokrasi, kurumlar, örgütler, ortaklık, toplum, stratejiler, sistemler, katılım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Çocuk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Kamu sağlığı, obezite, fiziksel aktivite, yaygın hastalıklar, ergenlik, gıda, müdahaleler, okul, önlenebilir ölümler, yoksulluk, bakım, sağlık, ölümcüllük, beslenme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Çevre politikası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Uygulama, yasama, muhafaza, </a:t>
                      </a:r>
                      <a:r>
                        <a:rPr lang="tr-TR" sz="1100" b="1">
                          <a:latin typeface="Times New Roman"/>
                          <a:ea typeface="Calibri"/>
                          <a:cs typeface="Times New Roman"/>
                        </a:rPr>
                        <a:t>gündem oluşturma</a:t>
                      </a: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, Kaliforniya, orman, sürdürülebilirlik, paydaş, bilim politikası, düzenleyici politika, kalite, işbirliği, ekosistem, enerji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Refah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Yetki göçerimi, Avrupa, Almanya, fikirler, ülkeler, söylem, aile, eşitsizlik, yeni işgücü, işsizlik, istihdam, </a:t>
                      </a:r>
                      <a:r>
                        <a:rPr lang="tr-TR" sz="1100" b="1">
                          <a:latin typeface="Times New Roman"/>
                          <a:ea typeface="Calibri"/>
                          <a:cs typeface="Times New Roman"/>
                        </a:rPr>
                        <a:t>politika transferi</a:t>
                      </a: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, iş, tutumlar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Devlet politikası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 b="1" dirty="0">
                          <a:latin typeface="Times New Roman"/>
                          <a:ea typeface="Calibri"/>
                          <a:cs typeface="Times New Roman"/>
                        </a:rPr>
                        <a:t>Karşılaştırmalı politika çalışmaları</a:t>
                      </a:r>
                      <a:r>
                        <a:rPr lang="tr-TR" sz="1100" dirty="0">
                          <a:latin typeface="Times New Roman"/>
                          <a:ea typeface="Calibri"/>
                          <a:cs typeface="Times New Roman"/>
                        </a:rPr>
                        <a:t>, ahlak, mali politika, federalizm, siyasal çalışmalar, bürokrasi, çerçeve, etki, yerel yönetim, güç, rejimler, düzenleme, geçiş, küreselleşme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Ekonomi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 b="1">
                          <a:latin typeface="Times New Roman"/>
                          <a:ea typeface="Calibri"/>
                          <a:cs typeface="Times New Roman"/>
                        </a:rPr>
                        <a:t>Politika değişimi</a:t>
                      </a: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, işgücü piyasası, girişimcilik, evrim, Birleşik Krallık, yatırım, piyasa, belirsizlik, yol/izlek/patika bağımlılığı (path-dependency), ticaret politikası, bölgesel, tarım, büyüme, sanayi politikası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Performans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İş yönetimi, işletme, program, kamu hizmetleri, gönüllülük, araştırma, özel.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Risk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Bilgi, küresel, kültür, model, algılar, dünya, enformasyon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Yurttaşlar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Haklar, </a:t>
                      </a:r>
                      <a:r>
                        <a:rPr lang="tr-TR" sz="1100" b="1">
                          <a:latin typeface="Times New Roman"/>
                          <a:ea typeface="Calibri"/>
                          <a:cs typeface="Times New Roman"/>
                        </a:rPr>
                        <a:t>kamu politikası çalışmaları</a:t>
                      </a: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, göçmenler, karar verme, kamusal katılım, yerel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Tüketim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Sigara kullanımı, davranış, tüketici, vergiler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Yenilenebilir enerji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Biyo yakıtlar, araçlar, elektrik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Şehirler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İngiltere, coğrafya, kentleşme politikası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Cinsiyet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Cinsiyet politikası, kadınlar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Tercihler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Kamuoyu, eğitim politikası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Politika Yapımı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İsveç, </a:t>
                      </a:r>
                      <a:r>
                        <a:rPr lang="tr-TR" sz="1100" b="1">
                          <a:latin typeface="Times New Roman"/>
                          <a:ea typeface="Calibri"/>
                          <a:cs typeface="Times New Roman"/>
                        </a:rPr>
                        <a:t>kanıt tabanlı politika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Tıbbi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Perspektif, kendi kendine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Kapasite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Bakanlık danışmanları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Akıl sağlığı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Direnç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 b="1">
                          <a:latin typeface="Times New Roman"/>
                          <a:ea typeface="Calibri"/>
                          <a:cs typeface="Times New Roman"/>
                        </a:rPr>
                        <a:t>Politika öğrenimi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 b="1">
                          <a:latin typeface="Times New Roman"/>
                          <a:ea typeface="Calibri"/>
                          <a:cs typeface="Times New Roman"/>
                        </a:rPr>
                        <a:t>Yakınsama</a:t>
                      </a: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Kriz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Avrupa Birliği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Kalitatif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Sonuçlar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Kitlesel medyası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İçerik analizi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Hukuk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Etik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Hizmetler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Kamu işletmeciliği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>
                          <a:latin typeface="Times New Roman"/>
                          <a:ea typeface="Calibri"/>
                          <a:cs typeface="Times New Roman"/>
                        </a:rPr>
                        <a:t>Reform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tr-TR" sz="1100" dirty="0">
                          <a:latin typeface="Times New Roman"/>
                          <a:ea typeface="Calibri"/>
                          <a:cs typeface="Times New Roman"/>
                        </a:rPr>
                        <a:t>Değerler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095" marR="3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857224" y="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2010-2014 Dönemi Temalarının İlişkili Olduğu Alt Temalar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1000100" y="2643182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/>
              <a:t>TEŞEKKÜRLER</a:t>
            </a:r>
            <a:endParaRPr lang="tr-TR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071538" y="357166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Arial" pitchFamily="34" charset="0"/>
                <a:cs typeface="Arial" pitchFamily="34" charset="0"/>
              </a:rPr>
              <a:t>Sunum Planı</a:t>
            </a:r>
            <a:endParaRPr lang="tr-T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1071538" y="1476453"/>
            <a:ext cx="70723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*Kamu Politikası Alanında Yapılan Yayınların Yıllara Göre Dağılımı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*Kamu Politikası Alanında Yapılan Yayınların Yayın Türlerine Göre Dağılımı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*Türkiye Adresli Yayınların Yıllara Göre Dağılımı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* En Sık Kullanılan Anahtar Kelimeler 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*Stratejik Diyagramlar (1991-2000, 2001-2010, 2011-2014)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*1991-2014 Evrim Haritası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*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Politika Çalışmaları Temasının İlişkili Olduğu Alt Temalar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*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2010-2014 Dönemi Temalarının İlişkili Olduğu Alt 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Temalar</a:t>
            </a:r>
            <a:endParaRPr lang="tr-T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/>
          <p:nvPr/>
        </p:nvGraphicFramePr>
        <p:xfrm>
          <a:off x="0" y="1071546"/>
          <a:ext cx="9001156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642910" y="428604"/>
            <a:ext cx="8215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Kamu Politikası Alanında Yapılan Yayınların Yıllara Göre Dağılımı</a:t>
            </a:r>
            <a:endParaRPr lang="tr-T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42910" y="428604"/>
            <a:ext cx="8215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Kamu Politikası Alanında Yapılan Yayınların Yayın Türlerine Göre Dağılımı</a:t>
            </a:r>
            <a:endParaRPr lang="tr-TR" sz="3200" b="1" dirty="0"/>
          </a:p>
        </p:txBody>
      </p:sp>
      <p:graphicFrame>
        <p:nvGraphicFramePr>
          <p:cNvPr id="3" name="Chart 5"/>
          <p:cNvGraphicFramePr/>
          <p:nvPr/>
        </p:nvGraphicFramePr>
        <p:xfrm>
          <a:off x="0" y="1428737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42910" y="428604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Türkiye Adresli Yayınların Yıllara Göre Dağılımı</a:t>
            </a:r>
            <a:endParaRPr lang="tr-TR" sz="3200" b="1" dirty="0"/>
          </a:p>
        </p:txBody>
      </p:sp>
      <p:graphicFrame>
        <p:nvGraphicFramePr>
          <p:cNvPr id="3" name="2 Grafik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42910" y="428604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En Sık Kullanılan Anahtar Kelimeler (50 ve Daha Fazla)</a:t>
            </a:r>
            <a:endParaRPr lang="tr-TR" sz="2400" b="1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0" y="1071558"/>
          <a:ext cx="9144000" cy="5786437"/>
        </p:xfrm>
        <a:graphic>
          <a:graphicData uri="http://schemas.openxmlformats.org/drawingml/2006/table">
            <a:tbl>
              <a:tblPr/>
              <a:tblGrid>
                <a:gridCol w="2408530"/>
                <a:gridCol w="687629"/>
                <a:gridCol w="2324404"/>
                <a:gridCol w="755296"/>
                <a:gridCol w="2254910"/>
                <a:gridCol w="713231"/>
              </a:tblGrid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Anahtar Kelime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Sayı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Anahtar Kelime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Sayı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Anahtar Kelime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Sayı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Public Policy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440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Impact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Program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Policy Studies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Decision-making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Women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Social Policy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Care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Employment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Health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Poverty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Government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256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Networks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Family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Politics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244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Participation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Strategies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Policy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Behavior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Firms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Governance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Services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Choice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State Policy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Performance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Growth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Economy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Work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Law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States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Democracy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Britain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Environmental Policy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Reform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Public policy studies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Welfare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Quality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Political Science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Gender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Research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Management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Perspective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Framework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Risk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Knowledge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Implementation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Science Policy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Sustainability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Corporate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Institutions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Citizen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Local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Model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Advocacy Coalition Framework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American States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Child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Public Policies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Diffusion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Community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Competition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Regulation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Innovation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Self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Globalization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Information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Water Policy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Organizations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Urban Policy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Market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Climate Change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0" marR="545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42910" y="428604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1991-2000 Dönemine Ait Stratejik Diyagram</a:t>
            </a:r>
            <a:endParaRPr lang="tr-TR" sz="3200" b="1" dirty="0"/>
          </a:p>
        </p:txBody>
      </p:sp>
      <p:pic>
        <p:nvPicPr>
          <p:cNvPr id="3" name="Picture 7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928670"/>
            <a:ext cx="9143999" cy="5929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42910" y="428604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2001-2010 Dönemine Ait Stratejik Diyagram</a:t>
            </a:r>
            <a:endParaRPr lang="tr-TR" sz="3200" b="1" dirty="0"/>
          </a:p>
        </p:txBody>
      </p:sp>
      <p:pic>
        <p:nvPicPr>
          <p:cNvPr id="4" name="Picture 8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919369"/>
            <a:ext cx="9144000" cy="5938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42910" y="428604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2010-2014 Dönemine Ait Stratejik Diyagram</a:t>
            </a:r>
            <a:endParaRPr lang="tr-TR" sz="3200" b="1" dirty="0"/>
          </a:p>
        </p:txBody>
      </p:sp>
      <p:pic>
        <p:nvPicPr>
          <p:cNvPr id="4" name="Picture 9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928670"/>
            <a:ext cx="9143999" cy="592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253</TotalTime>
  <Words>801</Words>
  <Application>Microsoft Office PowerPoint</Application>
  <PresentationFormat>Ekran Gösterisi (4:3)</PresentationFormat>
  <Paragraphs>291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Gezinti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hp</cp:lastModifiedBy>
  <cp:revision>22</cp:revision>
  <dcterms:created xsi:type="dcterms:W3CDTF">2015-09-01T07:30:46Z</dcterms:created>
  <dcterms:modified xsi:type="dcterms:W3CDTF">2015-09-08T11:35:56Z</dcterms:modified>
</cp:coreProperties>
</file>